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30279975" cy="42808525"/>
  <p:notesSz cx="42310050" cy="297703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864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CC99FF"/>
    <a:srgbClr val="FFFFCC"/>
    <a:srgbClr val="0066FF"/>
    <a:srgbClr val="DDDDDD"/>
    <a:srgbClr val="CC0000"/>
    <a:srgbClr val="B8C6D6"/>
    <a:srgbClr val="D1E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 autoAdjust="0"/>
    <p:restoredTop sz="94737" autoAdjust="0"/>
  </p:normalViewPr>
  <p:slideViewPr>
    <p:cSldViewPr>
      <p:cViewPr>
        <p:scale>
          <a:sx n="60" d="100"/>
          <a:sy n="60" d="100"/>
        </p:scale>
        <p:origin x="152" y="-8080"/>
      </p:cViewPr>
      <p:guideLst>
        <p:guide orient="horz" pos="26864"/>
        <p:guide pos="95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6"/>
            <a:ext cx="44937362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5953" tIns="607964" rIns="1215953" bIns="607964" numCol="1" anchor="t" anchorCtr="0" compatLnSpc="1">
            <a:prstTxWarp prst="textNoShape">
              <a:avLst/>
            </a:prstTxWarp>
          </a:bodyPr>
          <a:lstStyle>
            <a:lvl1pPr defTabSz="12181806">
              <a:defRPr sz="15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8739087" y="6"/>
            <a:ext cx="44937362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5953" tIns="607964" rIns="1215953" bIns="607964" numCol="1" anchor="t" anchorCtr="0" compatLnSpc="1">
            <a:prstTxWarp prst="textNoShape">
              <a:avLst/>
            </a:prstTxWarp>
          </a:bodyPr>
          <a:lstStyle>
            <a:lvl1pPr algn="r" defTabSz="12181806">
              <a:defRPr sz="15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90488" y="7748588"/>
            <a:ext cx="27395487" cy="38731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849349" y="49091855"/>
            <a:ext cx="75977750" cy="4649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5953" tIns="607964" rIns="1215953" bIns="6079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8134495"/>
            <a:ext cx="44937362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5953" tIns="607964" rIns="1215953" bIns="607964" numCol="1" anchor="b" anchorCtr="0" compatLnSpc="1">
            <a:prstTxWarp prst="textNoShape">
              <a:avLst/>
            </a:prstTxWarp>
          </a:bodyPr>
          <a:lstStyle>
            <a:lvl1pPr defTabSz="12181806">
              <a:defRPr sz="15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8739087" y="98134495"/>
            <a:ext cx="44937362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5953" tIns="607964" rIns="1215953" bIns="607964" numCol="1" anchor="b" anchorCtr="0" compatLnSpc="1">
            <a:prstTxWarp prst="textNoShape">
              <a:avLst/>
            </a:prstTxWarp>
          </a:bodyPr>
          <a:lstStyle>
            <a:lvl1pPr algn="r" defTabSz="12181806">
              <a:defRPr sz="15400"/>
            </a:lvl1pPr>
          </a:lstStyle>
          <a:p>
            <a:pPr>
              <a:defRPr/>
            </a:pPr>
            <a:fld id="{9CED2626-5433-4C7A-9768-270B9E8F5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71713" y="13298488"/>
            <a:ext cx="25736550" cy="91757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1838" y="24258588"/>
            <a:ext cx="21196300" cy="109394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18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86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21953538" y="1714500"/>
            <a:ext cx="6811962" cy="365252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14475" y="1714500"/>
            <a:ext cx="20286663" cy="36525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69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14475" y="9988550"/>
            <a:ext cx="27251025" cy="28251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18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2363" y="27508200"/>
            <a:ext cx="25738137" cy="85026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392363" y="18143538"/>
            <a:ext cx="25738137" cy="93646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221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14475" y="9988550"/>
            <a:ext cx="13549313" cy="282511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16188" y="9988550"/>
            <a:ext cx="13549312" cy="282511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46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14475" y="9582150"/>
            <a:ext cx="13377863" cy="39941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14475" y="13576300"/>
            <a:ext cx="13377863" cy="246634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15381288" y="9582150"/>
            <a:ext cx="13384212" cy="39941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15381288" y="13576300"/>
            <a:ext cx="13384212" cy="246634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62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51025" cy="71342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04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4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61563" cy="72532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37988" y="1704975"/>
            <a:ext cx="16927512" cy="365347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14475" y="8958263"/>
            <a:ext cx="9961563" cy="29281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2452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35663" y="29965650"/>
            <a:ext cx="18167350" cy="3538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35663" y="3824288"/>
            <a:ext cx="18167350" cy="2568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935663" y="33504188"/>
            <a:ext cx="18167350" cy="5022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080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defTabSz="4176713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defTabSz="4176713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1566863" indent="-1566863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3338" algn="l" defTabSz="4176713" rtl="0" eaLnBrk="0" fontAlgn="base" hangingPunct="0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  <a:cs typeface="+mn-cs"/>
        </a:defRPr>
      </a:lvl2pPr>
      <a:lvl3pPr marL="5221288" indent="-1044575" algn="l" defTabSz="4176713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cs typeface="+mn-cs"/>
        </a:defRPr>
      </a:lvl3pPr>
      <a:lvl4pPr marL="7310438" indent="-1047750" algn="l" defTabSz="4176713" rtl="0" eaLnBrk="0" fontAlgn="base" hangingPunct="0">
        <a:spcBef>
          <a:spcPct val="20000"/>
        </a:spcBef>
        <a:spcAft>
          <a:spcPct val="0"/>
        </a:spcAft>
        <a:buChar char="–"/>
        <a:defRPr sz="9200">
          <a:solidFill>
            <a:schemeClr val="tx1"/>
          </a:solidFill>
          <a:latin typeface="+mn-lt"/>
          <a:cs typeface="+mn-cs"/>
        </a:defRPr>
      </a:lvl4pPr>
      <a:lvl5pPr marL="9393238" indent="-1044575" algn="l" defTabSz="4176713" rtl="0" eaLnBrk="0" fontAlgn="base" hangingPunct="0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  <a:cs typeface="+mn-cs"/>
        </a:defRPr>
      </a:lvl5pPr>
      <a:lvl6pPr marL="9850438" indent="-1044575" algn="l" defTabSz="4176713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  <a:cs typeface="+mn-cs"/>
        </a:defRPr>
      </a:lvl6pPr>
      <a:lvl7pPr marL="10307638" indent="-1044575" algn="l" defTabSz="4176713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  <a:cs typeface="+mn-cs"/>
        </a:defRPr>
      </a:lvl7pPr>
      <a:lvl8pPr marL="10764838" indent="-1044575" algn="l" defTabSz="4176713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  <a:cs typeface="+mn-cs"/>
        </a:defRPr>
      </a:lvl8pPr>
      <a:lvl9pPr marL="11222038" indent="-1044575" algn="l" defTabSz="4176713" rtl="0" fontAlgn="base">
        <a:spcBef>
          <a:spcPct val="20000"/>
        </a:spcBef>
        <a:spcAft>
          <a:spcPct val="0"/>
        </a:spcAft>
        <a:buChar char="»"/>
        <a:defRPr sz="9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960" descr="Header - Copy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360"/>
            <a:ext cx="30278388" cy="293102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4474"/>
          <p:cNvSpPr>
            <a:spLocks noChangeArrowheads="1"/>
          </p:cNvSpPr>
          <p:nvPr/>
        </p:nvSpPr>
        <p:spPr bwMode="auto">
          <a:xfrm>
            <a:off x="6643043" y="1027113"/>
            <a:ext cx="2311464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pt-PT" altLang="zh-CN" sz="7200" b="1" i="1" dirty="0">
                <a:solidFill>
                  <a:schemeClr val="bg1"/>
                </a:solidFill>
                <a:latin typeface="Trebuchet MS" pitchFamily="34" charset="0"/>
                <a:ea typeface="SimSun" pitchFamily="2" charset="-122"/>
                <a:cs typeface="Arial" charset="0"/>
              </a:rPr>
              <a:t>Sistemas Autónomos</a:t>
            </a:r>
            <a:endParaRPr lang="pt-PT" altLang="zh-CN" sz="7200" b="1" i="1" dirty="0">
              <a:solidFill>
                <a:schemeClr val="bg1"/>
              </a:solidFill>
              <a:highlight>
                <a:srgbClr val="FF0000"/>
              </a:highlight>
              <a:latin typeface="Trebuchet MS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31" name="Rectangle 4577"/>
          <p:cNvSpPr>
            <a:spLocks noChangeArrowheads="1"/>
          </p:cNvSpPr>
          <p:nvPr/>
        </p:nvSpPr>
        <p:spPr bwMode="auto">
          <a:xfrm>
            <a:off x="0" y="1896815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2" name="Rectangle 4578"/>
          <p:cNvSpPr>
            <a:spLocks noChangeArrowheads="1"/>
          </p:cNvSpPr>
          <p:nvPr/>
        </p:nvSpPr>
        <p:spPr bwMode="auto">
          <a:xfrm>
            <a:off x="0" y="1954917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3" name="Rectangle 4579"/>
          <p:cNvSpPr>
            <a:spLocks noChangeArrowheads="1"/>
          </p:cNvSpPr>
          <p:nvPr/>
        </p:nvSpPr>
        <p:spPr bwMode="auto">
          <a:xfrm>
            <a:off x="0" y="1980635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4" name="Rectangle 4580"/>
          <p:cNvSpPr>
            <a:spLocks noChangeArrowheads="1"/>
          </p:cNvSpPr>
          <p:nvPr/>
        </p:nvSpPr>
        <p:spPr bwMode="auto">
          <a:xfrm>
            <a:off x="0" y="2025402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5" name="Rectangle 4581"/>
          <p:cNvSpPr>
            <a:spLocks noChangeArrowheads="1"/>
          </p:cNvSpPr>
          <p:nvPr/>
        </p:nvSpPr>
        <p:spPr bwMode="auto">
          <a:xfrm>
            <a:off x="0" y="205112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6" name="Rectangle 4582"/>
          <p:cNvSpPr>
            <a:spLocks noChangeArrowheads="1"/>
          </p:cNvSpPr>
          <p:nvPr/>
        </p:nvSpPr>
        <p:spPr bwMode="auto">
          <a:xfrm>
            <a:off x="0" y="210446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7" name="Rectangle 4583"/>
          <p:cNvSpPr>
            <a:spLocks noChangeArrowheads="1"/>
          </p:cNvSpPr>
          <p:nvPr/>
        </p:nvSpPr>
        <p:spPr bwMode="auto">
          <a:xfrm>
            <a:off x="0" y="2135892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8" name="Rectangle 4586"/>
          <p:cNvSpPr>
            <a:spLocks noChangeArrowheads="1"/>
          </p:cNvSpPr>
          <p:nvPr/>
        </p:nvSpPr>
        <p:spPr bwMode="auto">
          <a:xfrm>
            <a:off x="0" y="24114825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39" name="Rectangle 4587"/>
          <p:cNvSpPr>
            <a:spLocks noChangeArrowheads="1"/>
          </p:cNvSpPr>
          <p:nvPr/>
        </p:nvSpPr>
        <p:spPr bwMode="auto">
          <a:xfrm>
            <a:off x="0" y="2463870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40" name="AutoShape 4958"/>
          <p:cNvSpPr>
            <a:spLocks noChangeArrowheads="1"/>
          </p:cNvSpPr>
          <p:nvPr/>
        </p:nvSpPr>
        <p:spPr bwMode="auto">
          <a:xfrm>
            <a:off x="229348" y="3753171"/>
            <a:ext cx="29811710" cy="5306082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tIns="90000"/>
          <a:lstStyle/>
          <a:p>
            <a:pPr algn="ctr" defTabSz="865188"/>
            <a:r>
              <a:rPr lang="pt-PT" altLang="ja-JP" sz="5400" b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[S2] - </a:t>
            </a:r>
            <a:r>
              <a:rPr lang="pt-PT" altLang="ja-JP" sz="5400" b="1" dirty="0" err="1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FastSLAM</a:t>
            </a:r>
            <a:r>
              <a:rPr lang="pt-PT" altLang="ja-JP" sz="5400" b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 com Visual </a:t>
            </a:r>
            <a:r>
              <a:rPr lang="pt-PT" altLang="ja-JP" sz="5400" b="1" dirty="0" err="1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Markers</a:t>
            </a:r>
            <a:r>
              <a:rPr lang="pt-PT" altLang="ja-JP" sz="5400" b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 </a:t>
            </a:r>
          </a:p>
          <a:p>
            <a:pPr algn="ctr" defTabSz="865188"/>
            <a:r>
              <a:rPr lang="pt-PT" altLang="ja-JP" sz="5400" b="1" i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 </a:t>
            </a:r>
          </a:p>
          <a:p>
            <a:pPr algn="ctr" defTabSz="865188"/>
            <a:endParaRPr lang="pt-PT" sz="5400" b="1" dirty="0">
              <a:solidFill>
                <a:schemeClr val="bg1"/>
              </a:solidFill>
              <a:latin typeface="Verdana" pitchFamily="34" charset="0"/>
              <a:ea typeface="Batang" pitchFamily="18" charset="-127"/>
            </a:endParaRPr>
          </a:p>
          <a:p>
            <a:pPr algn="ctr" defTabSz="865188"/>
            <a:endParaRPr lang="pt-PT" sz="4800" b="1" dirty="0">
              <a:solidFill>
                <a:schemeClr val="bg1"/>
              </a:solidFill>
              <a:latin typeface="Verdana" pitchFamily="34" charset="0"/>
              <a:ea typeface="Batang" pitchFamily="18" charset="-127"/>
            </a:endParaRPr>
          </a:p>
          <a:p>
            <a:pPr algn="ctr" defTabSz="865188"/>
            <a:r>
              <a:rPr lang="pt-PT" sz="4800" b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MEEC</a:t>
            </a:r>
          </a:p>
          <a:p>
            <a:pPr algn="ctr" defTabSz="865188"/>
            <a:r>
              <a:rPr lang="pt-PT" sz="4800" b="1" dirty="0">
                <a:solidFill>
                  <a:schemeClr val="bg1"/>
                </a:solidFill>
                <a:latin typeface="Verdana" pitchFamily="34" charset="0"/>
                <a:ea typeface="Batang" pitchFamily="18" charset="-127"/>
              </a:rPr>
              <a:t>Instituto Superior Técnico, Universidade de Lisboa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042" name="Rectangle 4585"/>
          <p:cNvSpPr>
            <a:spLocks noChangeArrowheads="1"/>
          </p:cNvSpPr>
          <p:nvPr/>
        </p:nvSpPr>
        <p:spPr bwMode="auto">
          <a:xfrm>
            <a:off x="0" y="23286150"/>
            <a:ext cx="18473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1047" name="Rectangle 4985"/>
          <p:cNvSpPr>
            <a:spLocks noChangeArrowheads="1"/>
          </p:cNvSpPr>
          <p:nvPr/>
        </p:nvSpPr>
        <p:spPr bwMode="auto">
          <a:xfrm>
            <a:off x="11036300" y="41925875"/>
            <a:ext cx="8424863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 defTabSz="865188"/>
            <a:r>
              <a:rPr lang="pt-PT" sz="2800" dirty="0">
                <a:latin typeface="Trebuchet MS" pitchFamily="34" charset="0"/>
              </a:rPr>
              <a:t>© 2018 </a:t>
            </a:r>
            <a:r>
              <a:rPr lang="pt-PT" sz="2800" dirty="0" err="1">
                <a:latin typeface="Trebuchet MS" pitchFamily="34" charset="0"/>
              </a:rPr>
              <a:t>Autonomous</a:t>
            </a:r>
            <a:r>
              <a:rPr lang="pt-PT" sz="2800" dirty="0">
                <a:latin typeface="Trebuchet MS" pitchFamily="34" charset="0"/>
              </a:rPr>
              <a:t> </a:t>
            </a:r>
            <a:r>
              <a:rPr lang="pt-PT" sz="2800" dirty="0" err="1">
                <a:latin typeface="Trebuchet MS" pitchFamily="34" charset="0"/>
              </a:rPr>
              <a:t>Systems</a:t>
            </a:r>
            <a:r>
              <a:rPr lang="pt-PT" sz="2800" dirty="0">
                <a:latin typeface="Trebuchet MS" pitchFamily="34" charset="0"/>
              </a:rPr>
              <a:t> / DEEC / IST</a:t>
            </a:r>
          </a:p>
        </p:txBody>
      </p:sp>
      <p:sp>
        <p:nvSpPr>
          <p:cNvPr id="1049" name="TextBox 1"/>
          <p:cNvSpPr txBox="1">
            <a:spLocks noChangeArrowheads="1"/>
          </p:cNvSpPr>
          <p:nvPr/>
        </p:nvSpPr>
        <p:spPr bwMode="auto">
          <a:xfrm>
            <a:off x="9073584" y="41049033"/>
            <a:ext cx="131250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174625" algn="ctr">
              <a:lnSpc>
                <a:spcPct val="100000"/>
              </a:lnSpc>
            </a:pPr>
            <a:r>
              <a:rPr lang="en-US" sz="3600" u="sng" spc="5" dirty="0">
                <a:solidFill>
                  <a:srgbClr val="0070C0"/>
                </a:solidFill>
                <a:latin typeface="Trebuchet MS"/>
                <a:cs typeface="Trebuchet MS"/>
              </a:rPr>
              <a:t>https://</a:t>
            </a:r>
            <a:r>
              <a:rPr lang="en-US" sz="3600" u="sng" spc="5" dirty="0" err="1">
                <a:solidFill>
                  <a:srgbClr val="0070C0"/>
                </a:solidFill>
                <a:latin typeface="Trebuchet MS"/>
                <a:cs typeface="Trebuchet MS"/>
              </a:rPr>
              <a:t>github.com</a:t>
            </a:r>
            <a:r>
              <a:rPr lang="en-US" sz="3600" u="sng" spc="5" dirty="0">
                <a:solidFill>
                  <a:srgbClr val="0070C0"/>
                </a:solidFill>
                <a:latin typeface="Trebuchet MS"/>
                <a:cs typeface="Trebuchet MS"/>
              </a:rPr>
              <a:t>/</a:t>
            </a:r>
            <a:r>
              <a:rPr lang="en-US" sz="3600" u="sng" spc="5" dirty="0" err="1">
                <a:solidFill>
                  <a:srgbClr val="0070C0"/>
                </a:solidFill>
                <a:latin typeface="Trebuchet MS"/>
                <a:cs typeface="Trebuchet MS"/>
              </a:rPr>
              <a:t>danielfortunato</a:t>
            </a:r>
            <a:r>
              <a:rPr lang="en-US" sz="3600" u="sng" spc="5" dirty="0">
                <a:solidFill>
                  <a:srgbClr val="0070C0"/>
                </a:solidFill>
                <a:latin typeface="Trebuchet MS"/>
                <a:cs typeface="Trebuchet MS"/>
              </a:rPr>
              <a:t>/</a:t>
            </a:r>
            <a:r>
              <a:rPr lang="en-US" sz="3600" u="sng" spc="5" dirty="0" err="1">
                <a:solidFill>
                  <a:srgbClr val="0070C0"/>
                </a:solidFill>
                <a:latin typeface="Trebuchet MS"/>
                <a:cs typeface="Trebuchet MS"/>
              </a:rPr>
              <a:t>FastSLAM_VisualMarkers</a:t>
            </a:r>
            <a:endParaRPr lang="en-US" sz="3600" u="sng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72836" y="655875"/>
            <a:ext cx="5486399" cy="217045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651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23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t="25892" r="12032" b="26055"/>
          <a:stretch/>
        </p:blipFill>
        <p:spPr>
          <a:xfrm>
            <a:off x="-24621" y="296360"/>
            <a:ext cx="7579895" cy="3416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5D74B-861F-6D41-BA9F-51984234F019}"/>
              </a:ext>
            </a:extLst>
          </p:cNvPr>
          <p:cNvSpPr txBox="1"/>
          <p:nvPr/>
        </p:nvSpPr>
        <p:spPr>
          <a:xfrm>
            <a:off x="1113645" y="5409976"/>
            <a:ext cx="57686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Daniel Fortunato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81498</a:t>
            </a:r>
          </a:p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daniel.fortunato@tecnico.ulisboa.pt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37388F-3183-7F46-9D37-7DED7930649D}"/>
              </a:ext>
            </a:extLst>
          </p:cNvPr>
          <p:cNvCxnSpPr/>
          <p:nvPr/>
        </p:nvCxnSpPr>
        <p:spPr bwMode="auto">
          <a:xfrm>
            <a:off x="7555274" y="5337968"/>
            <a:ext cx="0" cy="2088232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017F62-A21C-C648-92CD-01D1082C8E8E}"/>
              </a:ext>
            </a:extLst>
          </p:cNvPr>
          <p:cNvCxnSpPr/>
          <p:nvPr/>
        </p:nvCxnSpPr>
        <p:spPr bwMode="auto">
          <a:xfrm>
            <a:off x="15139987" y="5337968"/>
            <a:ext cx="0" cy="2088232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DD1B82-9C23-A346-AF3F-571EA61E4B13}"/>
              </a:ext>
            </a:extLst>
          </p:cNvPr>
          <p:cNvCxnSpPr/>
          <p:nvPr/>
        </p:nvCxnSpPr>
        <p:spPr bwMode="auto">
          <a:xfrm>
            <a:off x="22268779" y="5362096"/>
            <a:ext cx="0" cy="2088232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88B593-2333-E243-AC8A-4107C954FF68}"/>
              </a:ext>
            </a:extLst>
          </p:cNvPr>
          <p:cNvSpPr txBox="1"/>
          <p:nvPr/>
        </p:nvSpPr>
        <p:spPr>
          <a:xfrm>
            <a:off x="8337801" y="5409976"/>
            <a:ext cx="57686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Daniel Nunes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94034</a:t>
            </a:r>
          </a:p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danielsebastiaonunes@tecnico.ulisboa.pt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6EEB84-233F-3A44-935C-C1530BBC16CA}"/>
              </a:ext>
            </a:extLst>
          </p:cNvPr>
          <p:cNvSpPr txBox="1"/>
          <p:nvPr/>
        </p:nvSpPr>
        <p:spPr>
          <a:xfrm>
            <a:off x="15790728" y="5409976"/>
            <a:ext cx="57686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David Ribeiro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84027</a:t>
            </a:r>
          </a:p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david.a.c.ribeiro@tecnico.ulisboa.pt</a:t>
            </a:r>
            <a:endParaRPr lang="en-US" sz="2400" b="1" dirty="0">
              <a:solidFill>
                <a:schemeClr val="accent2"/>
              </a:solidFill>
            </a:endParaRP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90726E-E52C-2C4B-A5C5-354967DD91A0}"/>
              </a:ext>
            </a:extLst>
          </p:cNvPr>
          <p:cNvSpPr txBox="1"/>
          <p:nvPr/>
        </p:nvSpPr>
        <p:spPr>
          <a:xfrm>
            <a:off x="23148291" y="5409976"/>
            <a:ext cx="576868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Pedro </a:t>
            </a:r>
            <a:r>
              <a:rPr lang="en-US" sz="4400" b="1" dirty="0" err="1">
                <a:solidFill>
                  <a:schemeClr val="bg1"/>
                </a:solidFill>
              </a:rPr>
              <a:t>Fareleira</a:t>
            </a:r>
            <a:endParaRPr lang="en-US" sz="4400" b="1" dirty="0">
              <a:solidFill>
                <a:schemeClr val="bg1"/>
              </a:solidFill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79074</a:t>
            </a:r>
          </a:p>
          <a:p>
            <a:pPr algn="ctr"/>
            <a:r>
              <a:rPr lang="en-US" sz="2400" b="1" dirty="0" err="1">
                <a:solidFill>
                  <a:schemeClr val="accent2"/>
                </a:solidFill>
              </a:rPr>
              <a:t>pedro.miguel.fareleira.dos.santos@tecnico.ulisboa.pt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68DF5D6E-CC86-B04D-8BFC-83853329D083}"/>
              </a:ext>
            </a:extLst>
          </p:cNvPr>
          <p:cNvSpPr/>
          <p:nvPr/>
        </p:nvSpPr>
        <p:spPr>
          <a:xfrm>
            <a:off x="229348" y="9378285"/>
            <a:ext cx="29811709" cy="4133573"/>
          </a:xfrm>
          <a:custGeom>
            <a:avLst/>
            <a:gdLst/>
            <a:ahLst/>
            <a:cxnLst/>
            <a:rect l="l" t="t" r="r" b="b"/>
            <a:pathLst>
              <a:path w="13961744" h="1494789">
                <a:moveTo>
                  <a:pt x="13711940" y="0"/>
                </a:moveTo>
                <a:lnTo>
                  <a:pt x="248940" y="0"/>
                </a:lnTo>
                <a:lnTo>
                  <a:pt x="204155" y="4006"/>
                </a:lnTo>
                <a:lnTo>
                  <a:pt x="162020" y="15558"/>
                </a:lnTo>
                <a:lnTo>
                  <a:pt x="123233" y="33956"/>
                </a:lnTo>
                <a:lnTo>
                  <a:pt x="88493" y="58501"/>
                </a:lnTo>
                <a:lnTo>
                  <a:pt x="58501" y="88493"/>
                </a:lnTo>
                <a:lnTo>
                  <a:pt x="33956" y="123233"/>
                </a:lnTo>
                <a:lnTo>
                  <a:pt x="15558" y="162020"/>
                </a:lnTo>
                <a:lnTo>
                  <a:pt x="4006" y="204155"/>
                </a:lnTo>
                <a:lnTo>
                  <a:pt x="0" y="248940"/>
                </a:lnTo>
                <a:lnTo>
                  <a:pt x="0" y="1494652"/>
                </a:lnTo>
                <a:lnTo>
                  <a:pt x="13961386" y="1494652"/>
                </a:lnTo>
                <a:lnTo>
                  <a:pt x="13961386" y="248940"/>
                </a:lnTo>
                <a:lnTo>
                  <a:pt x="13957363" y="204155"/>
                </a:lnTo>
                <a:lnTo>
                  <a:pt x="13945764" y="162020"/>
                </a:lnTo>
                <a:lnTo>
                  <a:pt x="13927298" y="123233"/>
                </a:lnTo>
                <a:lnTo>
                  <a:pt x="13902674" y="88493"/>
                </a:lnTo>
                <a:lnTo>
                  <a:pt x="13872598" y="58501"/>
                </a:lnTo>
                <a:lnTo>
                  <a:pt x="13837778" y="33956"/>
                </a:lnTo>
                <a:lnTo>
                  <a:pt x="13798924" y="15558"/>
                </a:lnTo>
                <a:lnTo>
                  <a:pt x="13756742" y="4006"/>
                </a:lnTo>
                <a:lnTo>
                  <a:pt x="1371194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wrap="square" lIns="0" tIns="0" rIns="0" bIns="0" rtlCol="0" anchor="b"/>
          <a:lstStyle/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r>
              <a:rPr lang="en-US" sz="4800" b="1" spc="-85" dirty="0">
                <a:solidFill>
                  <a:srgbClr val="3D5360"/>
                </a:solidFill>
                <a:latin typeface="Arial"/>
                <a:cs typeface="Arial"/>
              </a:rPr>
              <a:t> </a:t>
            </a: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lang="en-US" sz="4800" b="1" spc="-85" dirty="0">
              <a:solidFill>
                <a:srgbClr val="3D5360"/>
              </a:solidFill>
              <a:latin typeface="Arial"/>
              <a:cs typeface="Arial"/>
            </a:endParaRPr>
          </a:p>
          <a:p>
            <a:pPr algn="ctr"/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35A85-9074-0548-AE58-91316CE0BB0C}"/>
              </a:ext>
            </a:extLst>
          </p:cNvPr>
          <p:cNvSpPr txBox="1"/>
          <p:nvPr/>
        </p:nvSpPr>
        <p:spPr>
          <a:xfrm>
            <a:off x="754640" y="9585037"/>
            <a:ext cx="2852473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85" dirty="0" err="1">
                <a:latin typeface="Arial"/>
                <a:cs typeface="Arial"/>
              </a:rPr>
              <a:t>Introdução</a:t>
            </a:r>
            <a:endParaRPr lang="en-US" sz="4400" b="1" spc="-85" dirty="0">
              <a:latin typeface="Arial"/>
              <a:cs typeface="Arial"/>
            </a:endParaRPr>
          </a:p>
          <a:p>
            <a:pPr algn="ctr"/>
            <a:endParaRPr lang="pt-PT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sz="3000" dirty="0">
                <a:latin typeface="Arial" panose="020B0604020202020204" pitchFamily="34" charset="0"/>
                <a:cs typeface="Arial" panose="020B0604020202020204" pitchFamily="34" charset="0"/>
              </a:rPr>
              <a:t>O princípio do SLAM consiste em usar o método de localização relativa para estimar a posição e num modelo de observação para mapear todo o ambiente à volta em relação à localização do agente em causa. Um dos métodos usados é o FastSLAM, que representa uma abordagem estocástica, onde um </a:t>
            </a:r>
            <a:r>
              <a:rPr lang="pt-PT" sz="3000" i="1" dirty="0">
                <a:latin typeface="Arial" panose="020B0604020202020204" pitchFamily="34" charset="0"/>
                <a:cs typeface="Arial" panose="020B0604020202020204" pitchFamily="34" charset="0"/>
              </a:rPr>
              <a:t>particle filter</a:t>
            </a:r>
            <a:r>
              <a:rPr lang="pt-PT" sz="3000" dirty="0">
                <a:latin typeface="Arial" panose="020B0604020202020204" pitchFamily="34" charset="0"/>
                <a:cs typeface="Arial" panose="020B0604020202020204" pitchFamily="34" charset="0"/>
              </a:rPr>
              <a:t> é implementado para estimar o estado mais provável. As observações dadas ao algoritmo do SLAM podem vir de uma série de sensores geralmente usados em problemas de mapeamento. Neste trabalho foi usada um câmara </a:t>
            </a:r>
            <a:r>
              <a:rPr lang="pt-PT" sz="3000" i="1" dirty="0">
                <a:latin typeface="Arial" panose="020B0604020202020204" pitchFamily="34" charset="0"/>
                <a:cs typeface="Arial" panose="020B0604020202020204" pitchFamily="34" charset="0"/>
              </a:rPr>
              <a:t>Kinect </a:t>
            </a:r>
            <a:r>
              <a:rPr lang="pt-PT" sz="3000" dirty="0">
                <a:latin typeface="Arial" panose="020B0604020202020204" pitchFamily="34" charset="0"/>
                <a:cs typeface="Arial" panose="020B0604020202020204" pitchFamily="34" charset="0"/>
              </a:rPr>
              <a:t>como sensor, cuja função era capturar </a:t>
            </a:r>
            <a:r>
              <a:rPr lang="pt-PT" sz="3000" i="1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pt-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markers</a:t>
            </a:r>
            <a:r>
              <a:rPr lang="pt-PT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3000" dirty="0">
                <a:latin typeface="Arial" panose="020B0604020202020204" pitchFamily="34" charset="0"/>
                <a:cs typeface="Arial" panose="020B0604020202020204" pitchFamily="34" charset="0"/>
              </a:rPr>
              <a:t>e fornecer a localização relativa dos mesmos.</a:t>
            </a:r>
            <a:endParaRPr lang="en-US" sz="3000" dirty="0"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6B5B9949-2055-784E-B89D-566E08D9E724}"/>
              </a:ext>
            </a:extLst>
          </p:cNvPr>
          <p:cNvSpPr/>
          <p:nvPr/>
        </p:nvSpPr>
        <p:spPr>
          <a:xfrm>
            <a:off x="229348" y="13718611"/>
            <a:ext cx="14812013" cy="22447292"/>
          </a:xfrm>
          <a:custGeom>
            <a:avLst/>
            <a:gdLst/>
            <a:ahLst/>
            <a:cxnLst/>
            <a:rect l="l" t="t" r="r" b="b"/>
            <a:pathLst>
              <a:path w="6940550" h="12235180">
                <a:moveTo>
                  <a:pt x="6940468" y="0"/>
                </a:moveTo>
                <a:lnTo>
                  <a:pt x="1157166" y="0"/>
                </a:lnTo>
                <a:lnTo>
                  <a:pt x="1109470" y="965"/>
                </a:lnTo>
                <a:lnTo>
                  <a:pt x="1062265" y="3836"/>
                </a:lnTo>
                <a:lnTo>
                  <a:pt x="1015588" y="8575"/>
                </a:lnTo>
                <a:lnTo>
                  <a:pt x="969477" y="15146"/>
                </a:lnTo>
                <a:lnTo>
                  <a:pt x="923967" y="23511"/>
                </a:lnTo>
                <a:lnTo>
                  <a:pt x="879098" y="33632"/>
                </a:lnTo>
                <a:lnTo>
                  <a:pt x="834905" y="45473"/>
                </a:lnTo>
                <a:lnTo>
                  <a:pt x="791426" y="58996"/>
                </a:lnTo>
                <a:lnTo>
                  <a:pt x="748699" y="74165"/>
                </a:lnTo>
                <a:lnTo>
                  <a:pt x="706761" y="90941"/>
                </a:lnTo>
                <a:lnTo>
                  <a:pt x="665648" y="109287"/>
                </a:lnTo>
                <a:lnTo>
                  <a:pt x="625398" y="129167"/>
                </a:lnTo>
                <a:lnTo>
                  <a:pt x="586049" y="150544"/>
                </a:lnTo>
                <a:lnTo>
                  <a:pt x="547637" y="173379"/>
                </a:lnTo>
                <a:lnTo>
                  <a:pt x="510200" y="197635"/>
                </a:lnTo>
                <a:lnTo>
                  <a:pt x="473775" y="223276"/>
                </a:lnTo>
                <a:lnTo>
                  <a:pt x="438399" y="250265"/>
                </a:lnTo>
                <a:lnTo>
                  <a:pt x="404110" y="278563"/>
                </a:lnTo>
                <a:lnTo>
                  <a:pt x="370944" y="308134"/>
                </a:lnTo>
                <a:lnTo>
                  <a:pt x="338940" y="338940"/>
                </a:lnTo>
                <a:lnTo>
                  <a:pt x="308134" y="370944"/>
                </a:lnTo>
                <a:lnTo>
                  <a:pt x="278563" y="404110"/>
                </a:lnTo>
                <a:lnTo>
                  <a:pt x="250265" y="438399"/>
                </a:lnTo>
                <a:lnTo>
                  <a:pt x="223276" y="473775"/>
                </a:lnTo>
                <a:lnTo>
                  <a:pt x="197635" y="510200"/>
                </a:lnTo>
                <a:lnTo>
                  <a:pt x="173379" y="547637"/>
                </a:lnTo>
                <a:lnTo>
                  <a:pt x="150544" y="586049"/>
                </a:lnTo>
                <a:lnTo>
                  <a:pt x="129167" y="625398"/>
                </a:lnTo>
                <a:lnTo>
                  <a:pt x="109287" y="665648"/>
                </a:lnTo>
                <a:lnTo>
                  <a:pt x="90941" y="706761"/>
                </a:lnTo>
                <a:lnTo>
                  <a:pt x="74165" y="748699"/>
                </a:lnTo>
                <a:lnTo>
                  <a:pt x="58996" y="791426"/>
                </a:lnTo>
                <a:lnTo>
                  <a:pt x="45473" y="834905"/>
                </a:lnTo>
                <a:lnTo>
                  <a:pt x="33632" y="879098"/>
                </a:lnTo>
                <a:lnTo>
                  <a:pt x="23511" y="923967"/>
                </a:lnTo>
                <a:lnTo>
                  <a:pt x="15146" y="969477"/>
                </a:lnTo>
                <a:lnTo>
                  <a:pt x="8575" y="1015588"/>
                </a:lnTo>
                <a:lnTo>
                  <a:pt x="3836" y="1062265"/>
                </a:lnTo>
                <a:lnTo>
                  <a:pt x="965" y="1109470"/>
                </a:lnTo>
                <a:lnTo>
                  <a:pt x="0" y="1157166"/>
                </a:lnTo>
                <a:lnTo>
                  <a:pt x="0" y="12234997"/>
                </a:lnTo>
                <a:lnTo>
                  <a:pt x="5783807" y="12234997"/>
                </a:lnTo>
                <a:lnTo>
                  <a:pt x="5831502" y="12234033"/>
                </a:lnTo>
                <a:lnTo>
                  <a:pt x="5878704" y="12231165"/>
                </a:lnTo>
                <a:lnTo>
                  <a:pt x="5925377" y="12226430"/>
                </a:lnTo>
                <a:lnTo>
                  <a:pt x="5971482" y="12219865"/>
                </a:lnTo>
                <a:lnTo>
                  <a:pt x="6016984" y="12211508"/>
                </a:lnTo>
                <a:lnTo>
                  <a:pt x="6061845" y="12201395"/>
                </a:lnTo>
                <a:lnTo>
                  <a:pt x="6106027" y="12189565"/>
                </a:lnTo>
                <a:lnTo>
                  <a:pt x="6149494" y="12176053"/>
                </a:lnTo>
                <a:lnTo>
                  <a:pt x="6192209" y="12160897"/>
                </a:lnTo>
                <a:lnTo>
                  <a:pt x="6234134" y="12144135"/>
                </a:lnTo>
                <a:lnTo>
                  <a:pt x="6275232" y="12125803"/>
                </a:lnTo>
                <a:lnTo>
                  <a:pt x="6315466" y="12105939"/>
                </a:lnTo>
                <a:lnTo>
                  <a:pt x="6354799" y="12084579"/>
                </a:lnTo>
                <a:lnTo>
                  <a:pt x="6393194" y="12061761"/>
                </a:lnTo>
                <a:lnTo>
                  <a:pt x="6430613" y="12037521"/>
                </a:lnTo>
                <a:lnTo>
                  <a:pt x="6467020" y="12011898"/>
                </a:lnTo>
                <a:lnTo>
                  <a:pt x="6502378" y="11984929"/>
                </a:lnTo>
                <a:lnTo>
                  <a:pt x="6536648" y="11956649"/>
                </a:lnTo>
                <a:lnTo>
                  <a:pt x="6569795" y="11927097"/>
                </a:lnTo>
                <a:lnTo>
                  <a:pt x="6601780" y="11896310"/>
                </a:lnTo>
                <a:lnTo>
                  <a:pt x="6632568" y="11864324"/>
                </a:lnTo>
                <a:lnTo>
                  <a:pt x="6662120" y="11831178"/>
                </a:lnTo>
                <a:lnTo>
                  <a:pt x="6690399" y="11796907"/>
                </a:lnTo>
                <a:lnTo>
                  <a:pt x="6717369" y="11761550"/>
                </a:lnTo>
                <a:lnTo>
                  <a:pt x="6742992" y="11725143"/>
                </a:lnTo>
                <a:lnTo>
                  <a:pt x="6767231" y="11687723"/>
                </a:lnTo>
                <a:lnTo>
                  <a:pt x="6790049" y="11649328"/>
                </a:lnTo>
                <a:lnTo>
                  <a:pt x="6811409" y="11609995"/>
                </a:lnTo>
                <a:lnTo>
                  <a:pt x="6831274" y="11569761"/>
                </a:lnTo>
                <a:lnTo>
                  <a:pt x="6849606" y="11528663"/>
                </a:lnTo>
                <a:lnTo>
                  <a:pt x="6866368" y="11486738"/>
                </a:lnTo>
                <a:lnTo>
                  <a:pt x="6881524" y="11444024"/>
                </a:lnTo>
                <a:lnTo>
                  <a:pt x="6895035" y="11400557"/>
                </a:lnTo>
                <a:lnTo>
                  <a:pt x="6906866" y="11356374"/>
                </a:lnTo>
                <a:lnTo>
                  <a:pt x="6916978" y="11311514"/>
                </a:lnTo>
                <a:lnTo>
                  <a:pt x="6925336" y="11266012"/>
                </a:lnTo>
                <a:lnTo>
                  <a:pt x="6931900" y="11219906"/>
                </a:lnTo>
                <a:lnTo>
                  <a:pt x="6936635" y="11173234"/>
                </a:lnTo>
                <a:lnTo>
                  <a:pt x="6939503" y="11126032"/>
                </a:lnTo>
                <a:lnTo>
                  <a:pt x="6940468" y="11078337"/>
                </a:lnTo>
                <a:lnTo>
                  <a:pt x="6940468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A05991F6-C421-3648-955F-892C7A996377}"/>
              </a:ext>
            </a:extLst>
          </p:cNvPr>
          <p:cNvSpPr/>
          <p:nvPr/>
        </p:nvSpPr>
        <p:spPr>
          <a:xfrm>
            <a:off x="229348" y="36474500"/>
            <a:ext cx="29811708" cy="4427188"/>
          </a:xfrm>
          <a:custGeom>
            <a:avLst/>
            <a:gdLst/>
            <a:ahLst/>
            <a:cxnLst/>
            <a:rect l="l" t="t" r="r" b="b"/>
            <a:pathLst>
              <a:path w="13963015" h="1725930">
                <a:moveTo>
                  <a:pt x="13962398" y="0"/>
                </a:moveTo>
                <a:lnTo>
                  <a:pt x="0" y="0"/>
                </a:lnTo>
                <a:lnTo>
                  <a:pt x="0" y="1437476"/>
                </a:lnTo>
                <a:lnTo>
                  <a:pt x="3757" y="1484145"/>
                </a:lnTo>
                <a:lnTo>
                  <a:pt x="14636" y="1528427"/>
                </a:lnTo>
                <a:lnTo>
                  <a:pt x="32049" y="1569727"/>
                </a:lnTo>
                <a:lnTo>
                  <a:pt x="55406" y="1607452"/>
                </a:lnTo>
                <a:lnTo>
                  <a:pt x="84118" y="1641005"/>
                </a:lnTo>
                <a:lnTo>
                  <a:pt x="117596" y="1669792"/>
                </a:lnTo>
                <a:lnTo>
                  <a:pt x="155252" y="1693218"/>
                </a:lnTo>
                <a:lnTo>
                  <a:pt x="196496" y="1710687"/>
                </a:lnTo>
                <a:lnTo>
                  <a:pt x="240740" y="1721605"/>
                </a:lnTo>
                <a:lnTo>
                  <a:pt x="287394" y="1725377"/>
                </a:lnTo>
                <a:lnTo>
                  <a:pt x="13674498" y="1725377"/>
                </a:lnTo>
                <a:lnTo>
                  <a:pt x="13721166" y="1721605"/>
                </a:lnTo>
                <a:lnTo>
                  <a:pt x="13765448" y="1710687"/>
                </a:lnTo>
                <a:lnTo>
                  <a:pt x="13806749" y="1693218"/>
                </a:lnTo>
                <a:lnTo>
                  <a:pt x="13844473" y="1669792"/>
                </a:lnTo>
                <a:lnTo>
                  <a:pt x="13878027" y="1641005"/>
                </a:lnTo>
                <a:lnTo>
                  <a:pt x="13906814" y="1607452"/>
                </a:lnTo>
                <a:lnTo>
                  <a:pt x="13930239" y="1569727"/>
                </a:lnTo>
                <a:lnTo>
                  <a:pt x="13947709" y="1528427"/>
                </a:lnTo>
                <a:lnTo>
                  <a:pt x="13958627" y="1484145"/>
                </a:lnTo>
                <a:lnTo>
                  <a:pt x="13962398" y="1437476"/>
                </a:lnTo>
                <a:lnTo>
                  <a:pt x="13962398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C8DA20-566E-6847-AA18-D18161B471A8}"/>
              </a:ext>
            </a:extLst>
          </p:cNvPr>
          <p:cNvCxnSpPr>
            <a:cxnSpLocks/>
          </p:cNvCxnSpPr>
          <p:nvPr/>
        </p:nvCxnSpPr>
        <p:spPr bwMode="auto">
          <a:xfrm>
            <a:off x="731149" y="10531054"/>
            <a:ext cx="285247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11EDC19-B4CA-DE43-BFA9-7FBACBA32E13}"/>
              </a:ext>
            </a:extLst>
          </p:cNvPr>
          <p:cNvSpPr txBox="1"/>
          <p:nvPr/>
        </p:nvSpPr>
        <p:spPr>
          <a:xfrm>
            <a:off x="778993" y="36655562"/>
            <a:ext cx="285247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85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Conclusão</a:t>
            </a:r>
            <a:endParaRPr lang="en-US" sz="4400" b="1" spc="-85" dirty="0">
              <a:solidFill>
                <a:schemeClr val="tx2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algn="ctr"/>
            <a:endParaRPr lang="pt-PT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O algoritmo mostra-se  robusto em certas situações, apresentando erros mínimos, contudo, em boa parte dos casos apresenta algum erro e não se mostrou capaz de se localizar em situações de maior movimentação independente. Ponderam-se que possíveis causas para este problema sejam erros de </a:t>
            </a:r>
            <a:r>
              <a:rPr lang="pt" sz="3000" dirty="0" err="1">
                <a:latin typeface="Arial" panose="020B0604020202020204" pitchFamily="34" charset="0"/>
                <a:cs typeface="Arial" panose="020B0604020202020204" pitchFamily="34" charset="0"/>
              </a:rPr>
              <a:t>odometria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 elevados entre iterações relacionados com os sensores do Pioneer, possíveis erros na leitura da posição dos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markers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 ou uma má estimativa da evolução do erro ao longo do percurso. A nível aplicacional, o projeto desenvolvido mostra-se muito interessante, pois, apesar de termos considerado algumas simplificações na nossa abordagem acabámos por desenvolver a base/essência do </a:t>
            </a:r>
            <a:r>
              <a:rPr lang="pt" sz="3000" dirty="0" err="1">
                <a:latin typeface="Arial" panose="020B0604020202020204" pitchFamily="34" charset="0"/>
                <a:cs typeface="Arial" panose="020B0604020202020204" pitchFamily="34" charset="0"/>
              </a:rPr>
              <a:t>FastSLAM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, que pode ser aplicado a projetos mais ambiciosos, como, por exemplo, na localização e mapeamento simultâneo para um robô da NASA, em Marte.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73AFF2-62C0-9E4A-9BB3-402AA1DED80C}"/>
              </a:ext>
            </a:extLst>
          </p:cNvPr>
          <p:cNvCxnSpPr>
            <a:cxnSpLocks/>
          </p:cNvCxnSpPr>
          <p:nvPr/>
        </p:nvCxnSpPr>
        <p:spPr bwMode="auto">
          <a:xfrm>
            <a:off x="731149" y="37606062"/>
            <a:ext cx="285247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object 16">
            <a:extLst>
              <a:ext uri="{FF2B5EF4-FFF2-40B4-BE49-F238E27FC236}">
                <a16:creationId xmlns:a16="http://schemas.microsoft.com/office/drawing/2014/main" id="{3578F455-544A-9240-9B20-1DCCC17787E6}"/>
              </a:ext>
            </a:extLst>
          </p:cNvPr>
          <p:cNvSpPr/>
          <p:nvPr/>
        </p:nvSpPr>
        <p:spPr>
          <a:xfrm>
            <a:off x="15238613" y="13718610"/>
            <a:ext cx="14807228" cy="22447293"/>
          </a:xfrm>
          <a:custGeom>
            <a:avLst/>
            <a:gdLst/>
            <a:ahLst/>
            <a:cxnLst/>
            <a:rect l="l" t="t" r="r" b="b"/>
            <a:pathLst>
              <a:path w="6918325" h="12235180">
                <a:moveTo>
                  <a:pt x="5765086" y="0"/>
                </a:moveTo>
                <a:lnTo>
                  <a:pt x="0" y="0"/>
                </a:lnTo>
                <a:lnTo>
                  <a:pt x="0" y="11081879"/>
                </a:lnTo>
                <a:lnTo>
                  <a:pt x="1011" y="11130598"/>
                </a:lnTo>
                <a:lnTo>
                  <a:pt x="4018" y="11178805"/>
                </a:lnTo>
                <a:lnTo>
                  <a:pt x="8981" y="11226458"/>
                </a:lnTo>
                <a:lnTo>
                  <a:pt x="15860" y="11273518"/>
                </a:lnTo>
                <a:lnTo>
                  <a:pt x="24615" y="11319944"/>
                </a:lnTo>
                <a:lnTo>
                  <a:pt x="35206" y="11365697"/>
                </a:lnTo>
                <a:lnTo>
                  <a:pt x="47594" y="11410736"/>
                </a:lnTo>
                <a:lnTo>
                  <a:pt x="61737" y="11455020"/>
                </a:lnTo>
                <a:lnTo>
                  <a:pt x="77596" y="11498511"/>
                </a:lnTo>
                <a:lnTo>
                  <a:pt x="95132" y="11541168"/>
                </a:lnTo>
                <a:lnTo>
                  <a:pt x="114303" y="11582950"/>
                </a:lnTo>
                <a:lnTo>
                  <a:pt x="135071" y="11623818"/>
                </a:lnTo>
                <a:lnTo>
                  <a:pt x="157395" y="11663732"/>
                </a:lnTo>
                <a:lnTo>
                  <a:pt x="181236" y="11702651"/>
                </a:lnTo>
                <a:lnTo>
                  <a:pt x="206552" y="11740535"/>
                </a:lnTo>
                <a:lnTo>
                  <a:pt x="233306" y="11777344"/>
                </a:lnTo>
                <a:lnTo>
                  <a:pt x="261455" y="11813038"/>
                </a:lnTo>
                <a:lnTo>
                  <a:pt x="290961" y="11847577"/>
                </a:lnTo>
                <a:lnTo>
                  <a:pt x="321783" y="11880921"/>
                </a:lnTo>
                <a:lnTo>
                  <a:pt x="353881" y="11913029"/>
                </a:lnTo>
                <a:lnTo>
                  <a:pt x="387216" y="11943862"/>
                </a:lnTo>
                <a:lnTo>
                  <a:pt x="421748" y="11973379"/>
                </a:lnTo>
                <a:lnTo>
                  <a:pt x="457436" y="12001541"/>
                </a:lnTo>
                <a:lnTo>
                  <a:pt x="494241" y="12028306"/>
                </a:lnTo>
                <a:lnTo>
                  <a:pt x="532122" y="12053636"/>
                </a:lnTo>
                <a:lnTo>
                  <a:pt x="571040" y="12077489"/>
                </a:lnTo>
                <a:lnTo>
                  <a:pt x="610954" y="12099826"/>
                </a:lnTo>
                <a:lnTo>
                  <a:pt x="651826" y="12120607"/>
                </a:lnTo>
                <a:lnTo>
                  <a:pt x="693614" y="12139791"/>
                </a:lnTo>
                <a:lnTo>
                  <a:pt x="736278" y="12157338"/>
                </a:lnTo>
                <a:lnTo>
                  <a:pt x="779780" y="12173209"/>
                </a:lnTo>
                <a:lnTo>
                  <a:pt x="824078" y="12187363"/>
                </a:lnTo>
                <a:lnTo>
                  <a:pt x="869133" y="12199760"/>
                </a:lnTo>
                <a:lnTo>
                  <a:pt x="914905" y="12210360"/>
                </a:lnTo>
                <a:lnTo>
                  <a:pt x="961353" y="12219122"/>
                </a:lnTo>
                <a:lnTo>
                  <a:pt x="1008439" y="12226007"/>
                </a:lnTo>
                <a:lnTo>
                  <a:pt x="1056122" y="12230975"/>
                </a:lnTo>
                <a:lnTo>
                  <a:pt x="1104361" y="12233985"/>
                </a:lnTo>
                <a:lnTo>
                  <a:pt x="1153118" y="12234997"/>
                </a:lnTo>
                <a:lnTo>
                  <a:pt x="6918205" y="12234997"/>
                </a:lnTo>
                <a:lnTo>
                  <a:pt x="6918205" y="1153118"/>
                </a:lnTo>
                <a:lnTo>
                  <a:pt x="6917193" y="1104361"/>
                </a:lnTo>
                <a:lnTo>
                  <a:pt x="6914183" y="1056122"/>
                </a:lnTo>
                <a:lnTo>
                  <a:pt x="6909215" y="1008439"/>
                </a:lnTo>
                <a:lnTo>
                  <a:pt x="6902330" y="961353"/>
                </a:lnTo>
                <a:lnTo>
                  <a:pt x="6893567" y="914905"/>
                </a:lnTo>
                <a:lnTo>
                  <a:pt x="6882968" y="869133"/>
                </a:lnTo>
                <a:lnTo>
                  <a:pt x="6870571" y="824078"/>
                </a:lnTo>
                <a:lnTo>
                  <a:pt x="6856417" y="779780"/>
                </a:lnTo>
                <a:lnTo>
                  <a:pt x="6840546" y="736278"/>
                </a:lnTo>
                <a:lnTo>
                  <a:pt x="6822998" y="693614"/>
                </a:lnTo>
                <a:lnTo>
                  <a:pt x="6803814" y="651826"/>
                </a:lnTo>
                <a:lnTo>
                  <a:pt x="6783034" y="610954"/>
                </a:lnTo>
                <a:lnTo>
                  <a:pt x="6760697" y="571040"/>
                </a:lnTo>
                <a:lnTo>
                  <a:pt x="6736843" y="532122"/>
                </a:lnTo>
                <a:lnTo>
                  <a:pt x="6711514" y="494241"/>
                </a:lnTo>
                <a:lnTo>
                  <a:pt x="6684748" y="457436"/>
                </a:lnTo>
                <a:lnTo>
                  <a:pt x="6656587" y="421748"/>
                </a:lnTo>
                <a:lnTo>
                  <a:pt x="6627070" y="387216"/>
                </a:lnTo>
                <a:lnTo>
                  <a:pt x="6596237" y="353881"/>
                </a:lnTo>
                <a:lnTo>
                  <a:pt x="6564129" y="321783"/>
                </a:lnTo>
                <a:lnTo>
                  <a:pt x="6530785" y="290961"/>
                </a:lnTo>
                <a:lnTo>
                  <a:pt x="6496246" y="261455"/>
                </a:lnTo>
                <a:lnTo>
                  <a:pt x="6460552" y="233306"/>
                </a:lnTo>
                <a:lnTo>
                  <a:pt x="6423742" y="206552"/>
                </a:lnTo>
                <a:lnTo>
                  <a:pt x="6385858" y="181236"/>
                </a:lnTo>
                <a:lnTo>
                  <a:pt x="6346940" y="157395"/>
                </a:lnTo>
                <a:lnTo>
                  <a:pt x="6307026" y="135071"/>
                </a:lnTo>
                <a:lnTo>
                  <a:pt x="6266158" y="114303"/>
                </a:lnTo>
                <a:lnTo>
                  <a:pt x="6224376" y="95132"/>
                </a:lnTo>
                <a:lnTo>
                  <a:pt x="6181719" y="77596"/>
                </a:lnTo>
                <a:lnTo>
                  <a:pt x="6138228" y="61737"/>
                </a:lnTo>
                <a:lnTo>
                  <a:pt x="6093943" y="47594"/>
                </a:lnTo>
                <a:lnTo>
                  <a:pt x="6048904" y="35206"/>
                </a:lnTo>
                <a:lnTo>
                  <a:pt x="6003152" y="24615"/>
                </a:lnTo>
                <a:lnTo>
                  <a:pt x="5956725" y="15860"/>
                </a:lnTo>
                <a:lnTo>
                  <a:pt x="5909666" y="8981"/>
                </a:lnTo>
                <a:lnTo>
                  <a:pt x="5862012" y="4018"/>
                </a:lnTo>
                <a:lnTo>
                  <a:pt x="5813806" y="1011"/>
                </a:lnTo>
                <a:lnTo>
                  <a:pt x="5765086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408092-92D4-4746-AF38-435CBCFF2864}"/>
              </a:ext>
            </a:extLst>
          </p:cNvPr>
          <p:cNvSpPr txBox="1"/>
          <p:nvPr/>
        </p:nvSpPr>
        <p:spPr>
          <a:xfrm>
            <a:off x="1525346" y="14158034"/>
            <a:ext cx="1071397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85" dirty="0" err="1">
                <a:latin typeface="Arial"/>
                <a:cs typeface="Arial"/>
              </a:rPr>
              <a:t>Algoritmo</a:t>
            </a:r>
            <a:endParaRPr lang="en-US" sz="4400" b="1" spc="-85" dirty="0">
              <a:latin typeface="Arial"/>
              <a:cs typeface="Arial"/>
            </a:endParaRPr>
          </a:p>
          <a:p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75D8C8-355B-A54C-B632-2386B3378429}"/>
              </a:ext>
            </a:extLst>
          </p:cNvPr>
          <p:cNvCxnSpPr>
            <a:cxnSpLocks/>
          </p:cNvCxnSpPr>
          <p:nvPr/>
        </p:nvCxnSpPr>
        <p:spPr bwMode="auto">
          <a:xfrm>
            <a:off x="673785" y="15059820"/>
            <a:ext cx="13994484" cy="70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B82EB2-093E-3E48-941A-8725034351F6}"/>
              </a:ext>
            </a:extLst>
          </p:cNvPr>
          <p:cNvSpPr txBox="1"/>
          <p:nvPr/>
        </p:nvSpPr>
        <p:spPr>
          <a:xfrm>
            <a:off x="669172" y="15404280"/>
            <a:ext cx="138327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Para cada partícula, a distribuição conjunta de uma 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 e de um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landmark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dadas as observações e os movimentos é </a:t>
            </a:r>
            <a:r>
              <a:rPr lang="pt" sz="3000" dirty="0" err="1">
                <a:latin typeface="Arial" panose="020B0604020202020204" pitchFamily="34" charset="0"/>
                <a:cs typeface="Arial" panose="020B0604020202020204" pitchFamily="34" charset="0"/>
              </a:rPr>
              <a:t>fatorizada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, baseada na 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Rao-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Blackwellization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, e reescrita como o produto da probabilidade da 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 dadas as observações e os movimentos (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path posterior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) e a probabilidade do mapa dada a posição e as observações (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 posterior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54233C-40D9-3B4A-A17D-B5206B449772}"/>
              </a:ext>
            </a:extLst>
          </p:cNvPr>
          <p:cNvSpPr txBox="1"/>
          <p:nvPr/>
        </p:nvSpPr>
        <p:spPr>
          <a:xfrm>
            <a:off x="754640" y="19866349"/>
            <a:ext cx="13832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Cada partícula tem: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Uma representação de uma possível 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pose 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do robô;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Extendend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Kalman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(EKF) para a representação de cada </a:t>
            </a:r>
            <a:r>
              <a:rPr lang="pt" sz="3000" i="1" dirty="0" err="1">
                <a:latin typeface="Arial" panose="020B0604020202020204" pitchFamily="34" charset="0"/>
                <a:cs typeface="Arial" panose="020B0604020202020204" pitchFamily="34" charset="0"/>
              </a:rPr>
              <a:t>landmark</a:t>
            </a:r>
            <a:r>
              <a:rPr lang="pt" sz="30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D46C1EA-7A8D-1F48-9419-E778D19D7902}"/>
              </a:ext>
            </a:extLst>
          </p:cNvPr>
          <p:cNvCxnSpPr>
            <a:cxnSpLocks/>
          </p:cNvCxnSpPr>
          <p:nvPr/>
        </p:nvCxnSpPr>
        <p:spPr bwMode="auto">
          <a:xfrm>
            <a:off x="441502" y="22244173"/>
            <a:ext cx="14387703" cy="4246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D122C4-9261-A946-9B5F-69AB790693EF}"/>
              </a:ext>
            </a:extLst>
          </p:cNvPr>
          <p:cNvSpPr txBox="1"/>
          <p:nvPr/>
        </p:nvSpPr>
        <p:spPr>
          <a:xfrm>
            <a:off x="1525346" y="22553015"/>
            <a:ext cx="1071397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85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Implementação</a:t>
            </a:r>
            <a:endParaRPr lang="en-US" sz="4800" b="1" spc="-85" dirty="0">
              <a:solidFill>
                <a:schemeClr val="tx2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293FA1-3F2F-5143-94F7-B363FD7FDCA3}"/>
              </a:ext>
            </a:extLst>
          </p:cNvPr>
          <p:cNvCxnSpPr>
            <a:cxnSpLocks/>
          </p:cNvCxnSpPr>
          <p:nvPr/>
        </p:nvCxnSpPr>
        <p:spPr bwMode="auto">
          <a:xfrm>
            <a:off x="583920" y="24206118"/>
            <a:ext cx="13994484" cy="70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A4B4FF-0B19-1141-97C9-D3FC391A30FF}"/>
              </a:ext>
            </a:extLst>
          </p:cNvPr>
          <p:cNvSpPr txBox="1"/>
          <p:nvPr/>
        </p:nvSpPr>
        <p:spPr>
          <a:xfrm>
            <a:off x="12559281" y="18574327"/>
            <a:ext cx="118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5821E62-E68C-6C4C-990D-AE68E0CE2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85" y="23498820"/>
            <a:ext cx="14403978" cy="823084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DCE97C4-A3D0-DE4F-B4E5-9060BDEDAEFD}"/>
              </a:ext>
            </a:extLst>
          </p:cNvPr>
          <p:cNvSpPr txBox="1"/>
          <p:nvPr/>
        </p:nvSpPr>
        <p:spPr>
          <a:xfrm>
            <a:off x="6359235" y="33162953"/>
            <a:ext cx="6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(2)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CA21D9-749F-2140-BE6F-F3553B40062E}"/>
              </a:ext>
            </a:extLst>
          </p:cNvPr>
          <p:cNvSpPr txBox="1"/>
          <p:nvPr/>
        </p:nvSpPr>
        <p:spPr>
          <a:xfrm>
            <a:off x="9940984" y="34886194"/>
            <a:ext cx="118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(3)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4EB2732-32A5-8846-A377-3E76CE0E277D}"/>
              </a:ext>
            </a:extLst>
          </p:cNvPr>
          <p:cNvSpPr txBox="1"/>
          <p:nvPr/>
        </p:nvSpPr>
        <p:spPr>
          <a:xfrm>
            <a:off x="16370490" y="14158034"/>
            <a:ext cx="1071397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85" dirty="0" err="1">
                <a:latin typeface="Arial"/>
                <a:cs typeface="Arial"/>
              </a:rPr>
              <a:t>Resultados</a:t>
            </a:r>
            <a:endParaRPr lang="en-US" sz="4400" b="1" spc="-85" dirty="0">
              <a:latin typeface="Arial"/>
              <a:cs typeface="Arial"/>
            </a:endParaRPr>
          </a:p>
          <a:p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B6587B-5A0C-B749-A0EB-5BA7A53B47EA}"/>
              </a:ext>
            </a:extLst>
          </p:cNvPr>
          <p:cNvCxnSpPr>
            <a:cxnSpLocks/>
          </p:cNvCxnSpPr>
          <p:nvPr/>
        </p:nvCxnSpPr>
        <p:spPr bwMode="auto">
          <a:xfrm>
            <a:off x="15485798" y="15093067"/>
            <a:ext cx="13994484" cy="707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436B752-F5A9-D748-A656-BDF9C79D8AFD}"/>
              </a:ext>
            </a:extLst>
          </p:cNvPr>
          <p:cNvSpPr txBox="1"/>
          <p:nvPr/>
        </p:nvSpPr>
        <p:spPr>
          <a:xfrm>
            <a:off x="10729320" y="34272127"/>
            <a:ext cx="3720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Figura</a:t>
            </a:r>
            <a:r>
              <a:rPr lang="en-US" sz="2800" dirty="0"/>
              <a:t> 1 – </a:t>
            </a:r>
            <a:r>
              <a:rPr lang="en-US" sz="2800" dirty="0" err="1"/>
              <a:t>modelo</a:t>
            </a:r>
            <a:r>
              <a:rPr lang="en-US" sz="2800" dirty="0"/>
              <a:t> de </a:t>
            </a:r>
            <a:r>
              <a:rPr lang="en-US" sz="2800" dirty="0" err="1"/>
              <a:t>medição</a:t>
            </a:r>
            <a:endParaRPr lang="en-US" sz="2800" i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10C723-8136-FE44-9165-6BC619E98806}"/>
              </a:ext>
            </a:extLst>
          </p:cNvPr>
          <p:cNvSpPr txBox="1"/>
          <p:nvPr/>
        </p:nvSpPr>
        <p:spPr>
          <a:xfrm>
            <a:off x="15566653" y="15430796"/>
            <a:ext cx="138327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obter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alguns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dados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desempenho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realizadas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várias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experiências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" sz="3000" dirty="0">
                <a:latin typeface="Arial" panose="020B0604020202020204" pitchFamily="34" charset="0"/>
                <a:cs typeface="Arial" panose="020B0604020202020204" pitchFamily="34" charset="0"/>
              </a:rPr>
              <a:t>Operámos em três espaços físicos distintos do piso 5 da Torre Norte do Instituto Superior Técnico: os corredores do piso (que constituem um quadrado quando percorridos), a zona de elevadores e o laboratório de Sistemas Autónomos. Testámos também vários tipos de percurso.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21A4A94-8893-104C-8D96-AD1A18FC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0824" y="18103595"/>
            <a:ext cx="5342821" cy="42189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6443D4A-F49E-7A49-9C2B-666288B7A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5855" y="18077493"/>
            <a:ext cx="5342821" cy="41886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449144C-98E6-F046-A900-4B51C23EC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0822" y="23114707"/>
            <a:ext cx="5342821" cy="42219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6710E65-AA23-8546-895C-3D11845E2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2640" y="23114431"/>
            <a:ext cx="5386036" cy="4222502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4C79CE8A-F22A-2646-9B01-23CE7371FAF0}"/>
              </a:ext>
            </a:extLst>
          </p:cNvPr>
          <p:cNvSpPr txBox="1"/>
          <p:nvPr/>
        </p:nvSpPr>
        <p:spPr>
          <a:xfrm>
            <a:off x="16789493" y="22322581"/>
            <a:ext cx="486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Figura</a:t>
            </a:r>
            <a:r>
              <a:rPr lang="en-US" sz="2800" dirty="0"/>
              <a:t> 2 – </a:t>
            </a:r>
            <a:r>
              <a:rPr lang="en-US" sz="2800" dirty="0" err="1"/>
              <a:t>Todos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locais</a:t>
            </a:r>
            <a:endParaRPr lang="en-US" sz="2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D88553-77E5-9B48-912A-A0622441ED0A}"/>
              </a:ext>
            </a:extLst>
          </p:cNvPr>
          <p:cNvSpPr txBox="1"/>
          <p:nvPr/>
        </p:nvSpPr>
        <p:spPr>
          <a:xfrm>
            <a:off x="23292778" y="22282614"/>
            <a:ext cx="534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Figura</a:t>
            </a:r>
            <a:r>
              <a:rPr lang="en-US" sz="2800" dirty="0"/>
              <a:t> 3 – </a:t>
            </a:r>
            <a:r>
              <a:rPr lang="en-US" sz="2800" dirty="0" err="1"/>
              <a:t>Corredor</a:t>
            </a:r>
            <a:r>
              <a:rPr lang="en-US" sz="2800" dirty="0"/>
              <a:t> </a:t>
            </a:r>
            <a:r>
              <a:rPr lang="en-US" sz="2800" dirty="0" err="1"/>
              <a:t>sentido</a:t>
            </a:r>
            <a:r>
              <a:rPr lang="en-US" sz="2800" dirty="0"/>
              <a:t> </a:t>
            </a:r>
            <a:r>
              <a:rPr lang="en-US" sz="2800" dirty="0" err="1"/>
              <a:t>horário</a:t>
            </a:r>
            <a:endParaRPr lang="en-US" sz="2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779339F-8A12-1447-9BA3-7AEB390B92A3}"/>
              </a:ext>
            </a:extLst>
          </p:cNvPr>
          <p:cNvSpPr txBox="1"/>
          <p:nvPr/>
        </p:nvSpPr>
        <p:spPr>
          <a:xfrm>
            <a:off x="16550822" y="27352632"/>
            <a:ext cx="5342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Figura</a:t>
            </a:r>
            <a:r>
              <a:rPr lang="en-US" sz="2800" dirty="0"/>
              <a:t> 4 – </a:t>
            </a:r>
            <a:r>
              <a:rPr lang="en-US" sz="2800" dirty="0" err="1"/>
              <a:t>Elevadores</a:t>
            </a:r>
            <a:r>
              <a:rPr lang="en-US" sz="2800" dirty="0"/>
              <a:t> anti-</a:t>
            </a:r>
            <a:r>
              <a:rPr lang="en-US" sz="2800" dirty="0" err="1"/>
              <a:t>horário</a:t>
            </a:r>
            <a:endParaRPr lang="en-US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3025DA-B159-F343-9D2F-518E560615AF}"/>
              </a:ext>
            </a:extLst>
          </p:cNvPr>
          <p:cNvSpPr txBox="1"/>
          <p:nvPr/>
        </p:nvSpPr>
        <p:spPr>
          <a:xfrm>
            <a:off x="23038032" y="27352632"/>
            <a:ext cx="5678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Figura</a:t>
            </a:r>
            <a:r>
              <a:rPr lang="en-US" sz="2800" dirty="0"/>
              <a:t> 5 – </a:t>
            </a:r>
            <a:r>
              <a:rPr lang="en-US" sz="2800" dirty="0" err="1"/>
              <a:t>Laboratório</a:t>
            </a:r>
            <a:r>
              <a:rPr lang="en-US" sz="2800" dirty="0"/>
              <a:t> perc. </a:t>
            </a:r>
            <a:r>
              <a:rPr lang="en-US" sz="2800" dirty="0" err="1"/>
              <a:t>dinâmico</a:t>
            </a:r>
            <a:endParaRPr lang="en-US" sz="28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6DD1B27-2218-6B41-B762-B529979BE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9425" y="28480801"/>
            <a:ext cx="6795975" cy="24006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92D0EC7-1973-834A-948C-9C17657281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4332" y="28418534"/>
            <a:ext cx="7173354" cy="2474807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2C35EAE-CCE3-144D-82C5-CAAC52E83CAA}"/>
              </a:ext>
            </a:extLst>
          </p:cNvPr>
          <p:cNvSpPr txBox="1"/>
          <p:nvPr/>
        </p:nvSpPr>
        <p:spPr>
          <a:xfrm>
            <a:off x="16381782" y="30735103"/>
            <a:ext cx="591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Tabela</a:t>
            </a:r>
            <a:r>
              <a:rPr lang="en-US" sz="2800" dirty="0"/>
              <a:t> 1 – </a:t>
            </a:r>
            <a:r>
              <a:rPr lang="en-US" sz="2800" dirty="0" err="1"/>
              <a:t>Erros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zona de </a:t>
            </a:r>
            <a:r>
              <a:rPr lang="en-US" sz="2800" dirty="0" err="1"/>
              <a:t>elevadores</a:t>
            </a:r>
            <a:endParaRPr lang="en-US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8A9A940-5BED-0341-BED5-432DCD7FE2CD}"/>
              </a:ext>
            </a:extLst>
          </p:cNvPr>
          <p:cNvSpPr txBox="1"/>
          <p:nvPr/>
        </p:nvSpPr>
        <p:spPr>
          <a:xfrm>
            <a:off x="23217147" y="30765577"/>
            <a:ext cx="591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Tabela</a:t>
            </a:r>
            <a:r>
              <a:rPr lang="en-US" sz="2800" dirty="0"/>
              <a:t> 2 – </a:t>
            </a:r>
            <a:r>
              <a:rPr lang="en-US" sz="2800" dirty="0" err="1"/>
              <a:t>Erros</a:t>
            </a:r>
            <a:r>
              <a:rPr lang="en-US" sz="2800" dirty="0"/>
              <a:t> no </a:t>
            </a:r>
            <a:r>
              <a:rPr lang="en-US" sz="2800" dirty="0" err="1"/>
              <a:t>laboratório</a:t>
            </a:r>
            <a:endParaRPr lang="en-US" sz="28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EE793C5-33E5-8949-944D-9EE0FB5E4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60377" y="31767345"/>
            <a:ext cx="6758106" cy="2159297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276E882-30E3-034D-9AA2-CB8649596824}"/>
              </a:ext>
            </a:extLst>
          </p:cNvPr>
          <p:cNvSpPr txBox="1"/>
          <p:nvPr/>
        </p:nvSpPr>
        <p:spPr>
          <a:xfrm>
            <a:off x="16326547" y="33855989"/>
            <a:ext cx="5915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Tabela</a:t>
            </a:r>
            <a:r>
              <a:rPr lang="en-US" sz="2800" dirty="0"/>
              <a:t> 3 – </a:t>
            </a:r>
            <a:r>
              <a:rPr lang="en-US" sz="2800" dirty="0" err="1"/>
              <a:t>Erros</a:t>
            </a:r>
            <a:r>
              <a:rPr lang="en-US" sz="2800" dirty="0"/>
              <a:t> para </a:t>
            </a:r>
            <a:r>
              <a:rPr lang="en-US" sz="2800" dirty="0" err="1"/>
              <a:t>diferente</a:t>
            </a:r>
            <a:r>
              <a:rPr lang="en-US" sz="2800" dirty="0"/>
              <a:t> nº de </a:t>
            </a:r>
            <a:r>
              <a:rPr lang="en-US" sz="2800" dirty="0" err="1"/>
              <a:t>partículas</a:t>
            </a:r>
            <a:endParaRPr lang="en-US" sz="28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54CC25F-69E4-1C41-B135-A1144E717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32879" y="31734217"/>
            <a:ext cx="4483832" cy="217548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E5A7166-84B4-0646-8D7A-F0B1162C916C}"/>
              </a:ext>
            </a:extLst>
          </p:cNvPr>
          <p:cNvSpPr txBox="1"/>
          <p:nvPr/>
        </p:nvSpPr>
        <p:spPr>
          <a:xfrm>
            <a:off x="23304070" y="33855989"/>
            <a:ext cx="591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Tabela</a:t>
            </a:r>
            <a:r>
              <a:rPr lang="en-US" sz="2800" dirty="0"/>
              <a:t> 4 – Tempo das </a:t>
            </a:r>
            <a:r>
              <a:rPr lang="en-US" sz="2800" dirty="0" err="1"/>
              <a:t>iterações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B7A5F-2303-7042-9DB4-40BED9CA8A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45" y="34676816"/>
            <a:ext cx="8615160" cy="941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A37A5-C949-BC4F-AB41-1F6C2A7D3B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993" y="32752948"/>
            <a:ext cx="5478984" cy="1354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8798FD-5123-3B4C-A2EA-B5B5B19D46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0658" y="18186485"/>
            <a:ext cx="8619299" cy="1305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C9208D-B161-4540-B808-C15EC86030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18907" y="31067793"/>
            <a:ext cx="4214529" cy="3311416"/>
          </a:xfrm>
          <a:prstGeom prst="rect">
            <a:avLst/>
          </a:prstGeom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7346D32-E17D-8B46-B4A6-1186F3EA5A34}"/>
              </a:ext>
            </a:extLst>
          </p:cNvPr>
          <p:cNvSpPr txBox="1"/>
          <p:nvPr/>
        </p:nvSpPr>
        <p:spPr>
          <a:xfrm>
            <a:off x="11558311" y="32028550"/>
            <a:ext cx="2880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51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8651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567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Times New Roman</vt:lpstr>
      <vt:lpstr>Trebuchet MS</vt:lpstr>
      <vt:lpstr>Verdana</vt:lpstr>
      <vt:lpstr>Default Design</vt:lpstr>
      <vt:lpstr>PowerPoint Presentation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Dirk Hofmann</dc:creator>
  <cp:lastModifiedBy>Daniel Filipe Norte Fortunato</cp:lastModifiedBy>
  <cp:revision>305</cp:revision>
  <cp:lastPrinted>2018-12-29T17:54:21Z</cp:lastPrinted>
  <dcterms:created xsi:type="dcterms:W3CDTF">2004-04-23T14:13:28Z</dcterms:created>
  <dcterms:modified xsi:type="dcterms:W3CDTF">2018-12-29T18:07:37Z</dcterms:modified>
</cp:coreProperties>
</file>